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467" r:id="rId2"/>
    <p:sldId id="444" r:id="rId3"/>
    <p:sldId id="456" r:id="rId4"/>
    <p:sldId id="452" r:id="rId5"/>
    <p:sldId id="460" r:id="rId6"/>
  </p:sldIdLst>
  <p:sldSz cx="9144000" cy="6858000" type="screen4x3"/>
  <p:notesSz cx="6669088"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1204CC"/>
    <a:srgbClr val="997027"/>
    <a:srgbClr val="FFFF99"/>
    <a:srgbClr val="CCFFCC"/>
    <a:srgbClr val="005828"/>
    <a:srgbClr val="119F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10" autoAdjust="0"/>
    <p:restoredTop sz="89298" autoAdjust="0"/>
  </p:normalViewPr>
  <p:slideViewPr>
    <p:cSldViewPr>
      <p:cViewPr varScale="1">
        <p:scale>
          <a:sx n="70" d="100"/>
          <a:sy n="70" d="100"/>
        </p:scale>
        <p:origin x="-1128" y="-102"/>
      </p:cViewPr>
      <p:guideLst>
        <p:guide orient="horz" pos="2160"/>
        <p:guide pos="2880"/>
      </p:guideLst>
    </p:cSldViewPr>
  </p:slideViewPr>
  <p:outlineViewPr>
    <p:cViewPr>
      <p:scale>
        <a:sx n="33" d="100"/>
        <a:sy n="33" d="100"/>
      </p:scale>
      <p:origin x="0" y="3318"/>
    </p:cViewPr>
  </p:outlineViewPr>
  <p:notesTextViewPr>
    <p:cViewPr>
      <p:scale>
        <a:sx n="1" d="1"/>
        <a:sy n="1" d="1"/>
      </p:scale>
      <p:origin x="0" y="0"/>
    </p:cViewPr>
  </p:notesTextViewPr>
  <p:sorterViewPr>
    <p:cViewPr>
      <p:scale>
        <a:sx n="100" d="100"/>
        <a:sy n="100" d="100"/>
      </p:scale>
      <p:origin x="0" y="18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890665" cy="496887"/>
          </a:xfrm>
          <a:prstGeom prst="rect">
            <a:avLst/>
          </a:prstGeom>
        </p:spPr>
        <p:txBody>
          <a:bodyPr vert="horz" lIns="89785" tIns="44892" rIns="89785" bIns="44892" rtlCol="0"/>
          <a:lstStyle>
            <a:lvl1pPr algn="l">
              <a:defRPr sz="1200"/>
            </a:lvl1pPr>
          </a:lstStyle>
          <a:p>
            <a:endParaRPr lang="it-IT"/>
          </a:p>
        </p:txBody>
      </p:sp>
      <p:sp>
        <p:nvSpPr>
          <p:cNvPr id="3" name="Segnaposto data 2"/>
          <p:cNvSpPr>
            <a:spLocks noGrp="1"/>
          </p:cNvSpPr>
          <p:nvPr>
            <p:ph type="dt" sz="quarter" idx="1"/>
          </p:nvPr>
        </p:nvSpPr>
        <p:spPr>
          <a:xfrm>
            <a:off x="3776867" y="0"/>
            <a:ext cx="2890665" cy="496887"/>
          </a:xfrm>
          <a:prstGeom prst="rect">
            <a:avLst/>
          </a:prstGeom>
        </p:spPr>
        <p:txBody>
          <a:bodyPr vert="horz" lIns="89785" tIns="44892" rIns="89785" bIns="44892" rtlCol="0"/>
          <a:lstStyle>
            <a:lvl1pPr algn="r">
              <a:defRPr sz="1200"/>
            </a:lvl1pPr>
          </a:lstStyle>
          <a:p>
            <a:fld id="{015F0D0A-0BC6-4141-B632-708306757589}" type="datetimeFigureOut">
              <a:rPr lang="it-IT" smtClean="0"/>
              <a:t>27/04/2020</a:t>
            </a:fld>
            <a:endParaRPr lang="it-IT"/>
          </a:p>
        </p:txBody>
      </p:sp>
      <p:sp>
        <p:nvSpPr>
          <p:cNvPr id="4" name="Segnaposto piè di pagina 3"/>
          <p:cNvSpPr>
            <a:spLocks noGrp="1"/>
          </p:cNvSpPr>
          <p:nvPr>
            <p:ph type="ftr" sz="quarter" idx="2"/>
          </p:nvPr>
        </p:nvSpPr>
        <p:spPr>
          <a:xfrm>
            <a:off x="1" y="9429751"/>
            <a:ext cx="2890665" cy="496887"/>
          </a:xfrm>
          <a:prstGeom prst="rect">
            <a:avLst/>
          </a:prstGeom>
        </p:spPr>
        <p:txBody>
          <a:bodyPr vert="horz" lIns="89785" tIns="44892" rIns="89785" bIns="44892" rtlCol="0" anchor="b"/>
          <a:lstStyle>
            <a:lvl1pPr algn="l">
              <a:defRPr sz="1200"/>
            </a:lvl1pPr>
          </a:lstStyle>
          <a:p>
            <a:endParaRPr lang="it-IT"/>
          </a:p>
        </p:txBody>
      </p:sp>
      <p:sp>
        <p:nvSpPr>
          <p:cNvPr id="5" name="Segnaposto numero diapositiva 4"/>
          <p:cNvSpPr>
            <a:spLocks noGrp="1"/>
          </p:cNvSpPr>
          <p:nvPr>
            <p:ph type="sldNum" sz="quarter" idx="3"/>
          </p:nvPr>
        </p:nvSpPr>
        <p:spPr>
          <a:xfrm>
            <a:off x="3776867" y="9429751"/>
            <a:ext cx="2890665" cy="496887"/>
          </a:xfrm>
          <a:prstGeom prst="rect">
            <a:avLst/>
          </a:prstGeom>
        </p:spPr>
        <p:txBody>
          <a:bodyPr vert="horz" lIns="89785" tIns="44892" rIns="89785" bIns="44892" rtlCol="0" anchor="b"/>
          <a:lstStyle>
            <a:lvl1pPr algn="r">
              <a:defRPr sz="1200"/>
            </a:lvl1pPr>
          </a:lstStyle>
          <a:p>
            <a:fld id="{1391E016-5E9A-46DF-BC04-5C3E096CB304}" type="slidenum">
              <a:rPr lang="it-IT" smtClean="0"/>
              <a:t>‹N›</a:t>
            </a:fld>
            <a:endParaRPr lang="it-IT"/>
          </a:p>
        </p:txBody>
      </p:sp>
    </p:spTree>
    <p:extLst>
      <p:ext uri="{BB962C8B-B14F-4D97-AF65-F5344CB8AC3E}">
        <p14:creationId xmlns:p14="http://schemas.microsoft.com/office/powerpoint/2010/main" val="22452454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6332"/>
          </a:xfrm>
          <a:prstGeom prst="rect">
            <a:avLst/>
          </a:prstGeom>
        </p:spPr>
        <p:txBody>
          <a:bodyPr vert="horz" lIns="89785" tIns="44892" rIns="89785" bIns="44892" rtlCol="0"/>
          <a:lstStyle>
            <a:lvl1pPr algn="l">
              <a:defRPr sz="1200"/>
            </a:lvl1pPr>
          </a:lstStyle>
          <a:p>
            <a:endParaRPr lang="it-IT"/>
          </a:p>
        </p:txBody>
      </p:sp>
      <p:sp>
        <p:nvSpPr>
          <p:cNvPr id="3" name="Segnaposto data 2"/>
          <p:cNvSpPr>
            <a:spLocks noGrp="1"/>
          </p:cNvSpPr>
          <p:nvPr>
            <p:ph type="dt" idx="1"/>
          </p:nvPr>
        </p:nvSpPr>
        <p:spPr>
          <a:xfrm>
            <a:off x="3777607" y="0"/>
            <a:ext cx="2889938" cy="496332"/>
          </a:xfrm>
          <a:prstGeom prst="rect">
            <a:avLst/>
          </a:prstGeom>
        </p:spPr>
        <p:txBody>
          <a:bodyPr vert="horz" lIns="89785" tIns="44892" rIns="89785" bIns="44892" rtlCol="0"/>
          <a:lstStyle>
            <a:lvl1pPr algn="r">
              <a:defRPr sz="1200"/>
            </a:lvl1pPr>
          </a:lstStyle>
          <a:p>
            <a:fld id="{A33EFEB4-0ECE-41BE-B8EA-CE63CC93A983}" type="datetimeFigureOut">
              <a:rPr lang="it-IT" smtClean="0"/>
              <a:t>27/04/2020</a:t>
            </a:fld>
            <a:endParaRPr lang="it-IT"/>
          </a:p>
        </p:txBody>
      </p:sp>
      <p:sp>
        <p:nvSpPr>
          <p:cNvPr id="4" name="Segnaposto immagine diapositiva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89785" tIns="44892" rIns="89785" bIns="44892" rtlCol="0" anchor="ctr"/>
          <a:lstStyle/>
          <a:p>
            <a:endParaRPr lang="it-IT"/>
          </a:p>
        </p:txBody>
      </p:sp>
      <p:sp>
        <p:nvSpPr>
          <p:cNvPr id="5" name="Segnaposto note 4"/>
          <p:cNvSpPr>
            <a:spLocks noGrp="1"/>
          </p:cNvSpPr>
          <p:nvPr>
            <p:ph type="body" sz="quarter" idx="3"/>
          </p:nvPr>
        </p:nvSpPr>
        <p:spPr>
          <a:xfrm>
            <a:off x="666909" y="4715153"/>
            <a:ext cx="5335270" cy="4466987"/>
          </a:xfrm>
          <a:prstGeom prst="rect">
            <a:avLst/>
          </a:prstGeom>
        </p:spPr>
        <p:txBody>
          <a:bodyPr vert="horz" lIns="89785" tIns="44892" rIns="89785" bIns="44892"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889938" cy="496332"/>
          </a:xfrm>
          <a:prstGeom prst="rect">
            <a:avLst/>
          </a:prstGeom>
        </p:spPr>
        <p:txBody>
          <a:bodyPr vert="horz" lIns="89785" tIns="44892" rIns="89785" bIns="44892" rtlCol="0" anchor="b"/>
          <a:lstStyle>
            <a:lvl1pPr algn="l">
              <a:defRPr sz="1200"/>
            </a:lvl1pPr>
          </a:lstStyle>
          <a:p>
            <a:endParaRPr lang="it-IT"/>
          </a:p>
        </p:txBody>
      </p:sp>
      <p:sp>
        <p:nvSpPr>
          <p:cNvPr id="7" name="Segnaposto numero diapositiva 6"/>
          <p:cNvSpPr>
            <a:spLocks noGrp="1"/>
          </p:cNvSpPr>
          <p:nvPr>
            <p:ph type="sldNum" sz="quarter" idx="5"/>
          </p:nvPr>
        </p:nvSpPr>
        <p:spPr>
          <a:xfrm>
            <a:off x="3777607" y="9428583"/>
            <a:ext cx="2889938" cy="496332"/>
          </a:xfrm>
          <a:prstGeom prst="rect">
            <a:avLst/>
          </a:prstGeom>
        </p:spPr>
        <p:txBody>
          <a:bodyPr vert="horz" lIns="89785" tIns="44892" rIns="89785" bIns="44892" rtlCol="0" anchor="b"/>
          <a:lstStyle>
            <a:lvl1pPr algn="r">
              <a:defRPr sz="1200"/>
            </a:lvl1pPr>
          </a:lstStyle>
          <a:p>
            <a:fld id="{05D14AC7-80E4-4A1B-B9E6-197B5E4FA7A0}" type="slidenum">
              <a:rPr lang="it-IT" smtClean="0"/>
              <a:t>‹N›</a:t>
            </a:fld>
            <a:endParaRPr lang="it-IT"/>
          </a:p>
        </p:txBody>
      </p:sp>
    </p:spTree>
    <p:extLst>
      <p:ext uri="{BB962C8B-B14F-4D97-AF65-F5344CB8AC3E}">
        <p14:creationId xmlns:p14="http://schemas.microsoft.com/office/powerpoint/2010/main" val="2372511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i="0" dirty="0"/>
          </a:p>
        </p:txBody>
      </p:sp>
      <p:sp>
        <p:nvSpPr>
          <p:cNvPr id="4" name="Segnaposto numero diapositiva 3"/>
          <p:cNvSpPr>
            <a:spLocks noGrp="1"/>
          </p:cNvSpPr>
          <p:nvPr>
            <p:ph type="sldNum" sz="quarter" idx="10"/>
          </p:nvPr>
        </p:nvSpPr>
        <p:spPr/>
        <p:txBody>
          <a:bodyPr/>
          <a:lstStyle/>
          <a:p>
            <a:fld id="{05D14AC7-80E4-4A1B-B9E6-197B5E4FA7A0}" type="slidenum">
              <a:rPr lang="it-IT" smtClean="0"/>
              <a:t>2</a:t>
            </a:fld>
            <a:endParaRPr lang="it-IT"/>
          </a:p>
        </p:txBody>
      </p:sp>
    </p:spTree>
    <p:extLst>
      <p:ext uri="{BB962C8B-B14F-4D97-AF65-F5344CB8AC3E}">
        <p14:creationId xmlns:p14="http://schemas.microsoft.com/office/powerpoint/2010/main" val="341414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i="0" dirty="0"/>
          </a:p>
        </p:txBody>
      </p:sp>
      <p:sp>
        <p:nvSpPr>
          <p:cNvPr id="4" name="Segnaposto numero diapositiva 3"/>
          <p:cNvSpPr>
            <a:spLocks noGrp="1"/>
          </p:cNvSpPr>
          <p:nvPr>
            <p:ph type="sldNum" sz="quarter" idx="10"/>
          </p:nvPr>
        </p:nvSpPr>
        <p:spPr/>
        <p:txBody>
          <a:bodyPr/>
          <a:lstStyle/>
          <a:p>
            <a:fld id="{05D14AC7-80E4-4A1B-B9E6-197B5E4FA7A0}" type="slidenum">
              <a:rPr lang="it-IT" smtClean="0"/>
              <a:t>3</a:t>
            </a:fld>
            <a:endParaRPr lang="it-IT"/>
          </a:p>
        </p:txBody>
      </p:sp>
    </p:spTree>
    <p:extLst>
      <p:ext uri="{BB962C8B-B14F-4D97-AF65-F5344CB8AC3E}">
        <p14:creationId xmlns:p14="http://schemas.microsoft.com/office/powerpoint/2010/main" val="341414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i="0" dirty="0"/>
          </a:p>
        </p:txBody>
      </p:sp>
      <p:sp>
        <p:nvSpPr>
          <p:cNvPr id="4" name="Segnaposto numero diapositiva 3"/>
          <p:cNvSpPr>
            <a:spLocks noGrp="1"/>
          </p:cNvSpPr>
          <p:nvPr>
            <p:ph type="sldNum" sz="quarter" idx="10"/>
          </p:nvPr>
        </p:nvSpPr>
        <p:spPr/>
        <p:txBody>
          <a:bodyPr/>
          <a:lstStyle/>
          <a:p>
            <a:fld id="{05D14AC7-80E4-4A1B-B9E6-197B5E4FA7A0}" type="slidenum">
              <a:rPr lang="it-IT" smtClean="0"/>
              <a:t>4</a:t>
            </a:fld>
            <a:endParaRPr lang="it-IT"/>
          </a:p>
        </p:txBody>
      </p:sp>
    </p:spTree>
    <p:extLst>
      <p:ext uri="{BB962C8B-B14F-4D97-AF65-F5344CB8AC3E}">
        <p14:creationId xmlns:p14="http://schemas.microsoft.com/office/powerpoint/2010/main" val="3414143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5D14AC7-80E4-4A1B-B9E6-197B5E4FA7A0}" type="slidenum">
              <a:rPr lang="it-IT" smtClean="0"/>
              <a:t>5</a:t>
            </a:fld>
            <a:endParaRPr lang="it-IT"/>
          </a:p>
        </p:txBody>
      </p:sp>
    </p:spTree>
    <p:extLst>
      <p:ext uri="{BB962C8B-B14F-4D97-AF65-F5344CB8AC3E}">
        <p14:creationId xmlns:p14="http://schemas.microsoft.com/office/powerpoint/2010/main" val="3710726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D1E5977-ABAB-4394-AE31-1EF52B6B0924}" type="datetime1">
              <a:rPr lang="it-IT" smtClean="0"/>
              <a:t>27/04/2020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114423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767B33E-C9AC-4807-840D-1AF12CB2336A}" type="datetime1">
              <a:rPr lang="it-IT" smtClean="0"/>
              <a:t>27/04/2020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2963172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77E8A46-1295-443B-A021-C5718B7BDB83}" type="datetime1">
              <a:rPr lang="it-IT" smtClean="0"/>
              <a:t>27/04/2020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409858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98D58E2-A0C0-4F14-8C94-8B1131B53A18}" type="datetime1">
              <a:rPr lang="it-IT" smtClean="0"/>
              <a:t>27/04/2020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34792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26C8614-96BC-44B2-AC51-26295D87EE84}" type="datetime1">
              <a:rPr lang="it-IT" smtClean="0"/>
              <a:t>27/04/2020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1491053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9C2BDAB-9477-415E-860E-40EE6261900B}" type="datetime1">
              <a:rPr lang="it-IT" smtClean="0"/>
              <a:t>27/04/2020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3245690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1619807-AF12-4AEB-A23D-234EC8AD4419}" type="datetime1">
              <a:rPr lang="it-IT" smtClean="0"/>
              <a:t>27/04/2020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349699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DB15047-313B-4E31-88E7-77AD2466B1F9}" type="datetime1">
              <a:rPr lang="it-IT" smtClean="0"/>
              <a:t>27/04/2020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3536727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C46BAC-988C-4B94-9865-5AB11E12C48B}" type="datetime1">
              <a:rPr lang="it-IT" smtClean="0"/>
              <a:t>27/04/2020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512010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0F6970C-CBB4-4938-A28F-657F25B6FEB8}" type="datetime1">
              <a:rPr lang="it-IT" smtClean="0"/>
              <a:t>27/04/2020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766447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8CBAA18-EB08-40C6-91EC-FF7FB608CCEE}" type="datetime1">
              <a:rPr lang="it-IT" smtClean="0"/>
              <a:t>27/04/2020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001C371-E817-4458-8B89-5CBF75273354}" type="slidenum">
              <a:rPr lang="it-IT" smtClean="0"/>
              <a:t>‹N›</a:t>
            </a:fld>
            <a:endParaRPr lang="it-IT"/>
          </a:p>
        </p:txBody>
      </p:sp>
    </p:spTree>
    <p:extLst>
      <p:ext uri="{BB962C8B-B14F-4D97-AF65-F5344CB8AC3E}">
        <p14:creationId xmlns:p14="http://schemas.microsoft.com/office/powerpoint/2010/main" val="331861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C919D5-89EE-456A-8256-B6614DF6175D}" type="datetime1">
              <a:rPr lang="it-IT" smtClean="0"/>
              <a:t>27/04/2020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1C371-E817-4458-8B89-5CBF75273354}" type="slidenum">
              <a:rPr lang="it-IT" smtClean="0"/>
              <a:t>‹N›</a:t>
            </a:fld>
            <a:endParaRPr lang="it-IT"/>
          </a:p>
        </p:txBody>
      </p:sp>
    </p:spTree>
    <p:extLst>
      <p:ext uri="{BB962C8B-B14F-4D97-AF65-F5344CB8AC3E}">
        <p14:creationId xmlns:p14="http://schemas.microsoft.com/office/powerpoint/2010/main" val="3047962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2001C371-E817-4458-8B89-5CBF75273354}" type="slidenum">
              <a:rPr lang="it-IT" smtClean="0"/>
              <a:t>1</a:t>
            </a:fld>
            <a:endParaRPr lang="it-IT"/>
          </a:p>
        </p:txBody>
      </p:sp>
      <p:pic>
        <p:nvPicPr>
          <p:cNvPr id="8" name="Immagin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 y="0"/>
            <a:ext cx="9140286" cy="6858000"/>
          </a:xfrm>
          <a:prstGeom prst="rect">
            <a:avLst/>
          </a:prstGeom>
        </p:spPr>
      </p:pic>
      <p:sp>
        <p:nvSpPr>
          <p:cNvPr id="9" name="Ovale 8"/>
          <p:cNvSpPr/>
          <p:nvPr/>
        </p:nvSpPr>
        <p:spPr>
          <a:xfrm>
            <a:off x="179512" y="21704"/>
            <a:ext cx="3384376" cy="23762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900" b="1" dirty="0" smtClean="0"/>
              <a:t>CONFLICT TERMINATION </a:t>
            </a:r>
            <a:endParaRPr lang="it-IT" sz="2900" b="1" dirty="0"/>
          </a:p>
        </p:txBody>
      </p:sp>
      <p:sp>
        <p:nvSpPr>
          <p:cNvPr id="10" name="Ovale 9"/>
          <p:cNvSpPr/>
          <p:nvPr/>
        </p:nvSpPr>
        <p:spPr>
          <a:xfrm>
            <a:off x="5580112" y="4365104"/>
            <a:ext cx="3384376" cy="23762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900" b="1" dirty="0" smtClean="0">
                <a:solidFill>
                  <a:schemeClr val="tx1"/>
                </a:solidFill>
              </a:rPr>
              <a:t>CONFLICT RESOLUTION </a:t>
            </a:r>
            <a:endParaRPr lang="it-IT" sz="2900" b="1" dirty="0">
              <a:solidFill>
                <a:schemeClr val="tx1"/>
              </a:solidFill>
            </a:endParaRPr>
          </a:p>
        </p:txBody>
      </p:sp>
      <p:sp>
        <p:nvSpPr>
          <p:cNvPr id="11" name="Ovale 10"/>
          <p:cNvSpPr/>
          <p:nvPr/>
        </p:nvSpPr>
        <p:spPr>
          <a:xfrm>
            <a:off x="3709761" y="861690"/>
            <a:ext cx="1728192" cy="172819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3419872" y="980728"/>
            <a:ext cx="5544616" cy="3416320"/>
          </a:xfrm>
          <a:prstGeom prst="rect">
            <a:avLst/>
          </a:prstGeom>
          <a:noFill/>
        </p:spPr>
        <p:txBody>
          <a:bodyPr wrap="square" rtlCol="0">
            <a:spAutoFit/>
          </a:bodyPr>
          <a:lstStyle/>
          <a:p>
            <a:pPr algn="ctr"/>
            <a:r>
              <a:rPr lang="it-IT" sz="7200" b="1" dirty="0" smtClean="0">
                <a:solidFill>
                  <a:srgbClr val="FF0000"/>
                </a:solidFill>
              </a:rPr>
              <a:t>WHAT’S </a:t>
            </a:r>
          </a:p>
          <a:p>
            <a:pPr algn="ctr"/>
            <a:r>
              <a:rPr lang="it-IT" sz="7200" b="1" dirty="0" smtClean="0">
                <a:solidFill>
                  <a:srgbClr val="FF0000"/>
                </a:solidFill>
              </a:rPr>
              <a:t>THE DIFFERENCE?</a:t>
            </a:r>
            <a:endParaRPr lang="it-IT" sz="7200" b="1" dirty="0">
              <a:solidFill>
                <a:srgbClr val="FF0000"/>
              </a:solidFill>
            </a:endParaRPr>
          </a:p>
        </p:txBody>
      </p:sp>
    </p:spTree>
    <p:extLst>
      <p:ext uri="{BB962C8B-B14F-4D97-AF65-F5344CB8AC3E}">
        <p14:creationId xmlns:p14="http://schemas.microsoft.com/office/powerpoint/2010/main" val="3123067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2001C371-E817-4458-8B89-5CBF75273354}" type="slidenum">
              <a:rPr lang="it-IT" smtClean="0"/>
              <a:t>2</a:t>
            </a:fld>
            <a:endParaRPr lang="it-IT"/>
          </a:p>
        </p:txBody>
      </p:sp>
      <p:sp>
        <p:nvSpPr>
          <p:cNvPr id="6" name="Titolo 5"/>
          <p:cNvSpPr>
            <a:spLocks noGrp="1"/>
          </p:cNvSpPr>
          <p:nvPr>
            <p:ph type="ctrTitle"/>
          </p:nvPr>
        </p:nvSpPr>
        <p:spPr/>
        <p:txBody>
          <a:bodyPr/>
          <a:lstStyle/>
          <a:p>
            <a:endParaRPr lang="it-IT"/>
          </a:p>
        </p:txBody>
      </p:sp>
      <p:grpSp>
        <p:nvGrpSpPr>
          <p:cNvPr id="10" name="Gruppo">
            <a:extLst>
              <a:ext uri="{FF2B5EF4-FFF2-40B4-BE49-F238E27FC236}">
                <a16:creationId xmlns:a16="http://schemas.microsoft.com/office/drawing/2014/main" xmlns="" id="{D518139E-2025-4A9F-AE10-CF6571D28551}"/>
              </a:ext>
            </a:extLst>
          </p:cNvPr>
          <p:cNvGrpSpPr/>
          <p:nvPr/>
        </p:nvGrpSpPr>
        <p:grpSpPr>
          <a:xfrm>
            <a:off x="69850" y="1340768"/>
            <a:ext cx="9002713" cy="5400600"/>
            <a:chOff x="0" y="0"/>
            <a:chExt cx="9002712" cy="5156200"/>
          </a:xfrm>
        </p:grpSpPr>
        <p:pic>
          <p:nvPicPr>
            <p:cNvPr id="11" name="Dashboard_ World Map 1120b.png" descr="Dashboard_ World Map 1120b.png">
              <a:extLst>
                <a:ext uri="{FF2B5EF4-FFF2-40B4-BE49-F238E27FC236}">
                  <a16:creationId xmlns:a16="http://schemas.microsoft.com/office/drawing/2014/main" xmlns="" id="{5839677F-807A-476C-84BA-72DB38056914}"/>
                </a:ext>
              </a:extLst>
            </p:cNvPr>
            <p:cNvPicPr>
              <a:picLocks noChangeAspect="1"/>
            </p:cNvPicPr>
            <p:nvPr/>
          </p:nvPicPr>
          <p:blipFill>
            <a:blip r:embed="rId3">
              <a:extLst/>
            </a:blip>
            <a:srcRect t="2307" b="2307"/>
            <a:stretch>
              <a:fillRect/>
            </a:stretch>
          </p:blipFill>
          <p:spPr>
            <a:xfrm>
              <a:off x="0" y="0"/>
              <a:ext cx="9002713" cy="4749800"/>
            </a:xfrm>
            <a:prstGeom prst="rect">
              <a:avLst/>
            </a:prstGeom>
            <a:ln w="12700" cap="flat">
              <a:noFill/>
              <a:miter lim="400000"/>
            </a:ln>
            <a:effectLst/>
          </p:spPr>
        </p:pic>
        <p:sp>
          <p:nvSpPr>
            <p:cNvPr id="12" name="COPYRIGHT: THE FUND FOR PEACE">
              <a:extLst>
                <a:ext uri="{FF2B5EF4-FFF2-40B4-BE49-F238E27FC236}">
                  <a16:creationId xmlns:a16="http://schemas.microsoft.com/office/drawing/2014/main" xmlns="" id="{B6CDAE9B-FC4D-4982-BB1B-67AB25AAE655}"/>
                </a:ext>
              </a:extLst>
            </p:cNvPr>
            <p:cNvSpPr txBox="1"/>
            <p:nvPr/>
          </p:nvSpPr>
          <p:spPr>
            <a:xfrm>
              <a:off x="0" y="4826000"/>
              <a:ext cx="9002713" cy="330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6200" tIns="76200" rIns="76200" bIns="76200" numCol="1" anchor="t">
              <a:spAutoFit/>
            </a:bodyPr>
            <a:lstStyle>
              <a:lvl1pPr defTabSz="457200">
                <a:lnSpc>
                  <a:spcPct val="100000"/>
                </a:lnSpc>
                <a:defRPr sz="1200">
                  <a:latin typeface="+mj-lt"/>
                  <a:ea typeface="+mj-ea"/>
                  <a:cs typeface="+mj-cs"/>
                  <a:sym typeface="Helvetica"/>
                </a:defRPr>
              </a:lvl1pPr>
            </a:lstStyle>
            <a:p>
              <a:r>
                <a:t>COPYRIGHT: THE FUND FOR PEACE</a:t>
              </a:r>
            </a:p>
          </p:txBody>
        </p:sp>
      </p:grpSp>
      <p:sp>
        <p:nvSpPr>
          <p:cNvPr id="13" name="Rectangle 4"/>
          <p:cNvSpPr>
            <a:spLocks noChangeArrowheads="1"/>
          </p:cNvSpPr>
          <p:nvPr/>
        </p:nvSpPr>
        <p:spPr bwMode="auto">
          <a:xfrm>
            <a:off x="259823" y="413837"/>
            <a:ext cx="8622767" cy="646331"/>
          </a:xfrm>
          <a:prstGeom prst="rect">
            <a:avLst/>
          </a:prstGeom>
          <a:noFill/>
          <a:ln w="9525" algn="ctr">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Wingdings" pitchFamily="2" charset="2"/>
              <a:buNone/>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rPr>
              <a:t>THE FRAGILE STATES INDEX </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rPr>
              <a:t>2019</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endParaRPr>
          </a:p>
        </p:txBody>
      </p:sp>
      <p:sp>
        <p:nvSpPr>
          <p:cNvPr id="2" name="CasellaDiTesto 1"/>
          <p:cNvSpPr txBox="1"/>
          <p:nvPr/>
        </p:nvSpPr>
        <p:spPr>
          <a:xfrm>
            <a:off x="7759402" y="5157192"/>
            <a:ext cx="1133078" cy="584775"/>
          </a:xfrm>
          <a:prstGeom prst="rect">
            <a:avLst/>
          </a:prstGeom>
          <a:solidFill>
            <a:schemeClr val="accent5">
              <a:lumMod val="20000"/>
              <a:lumOff val="80000"/>
            </a:schemeClr>
          </a:solidFill>
        </p:spPr>
        <p:txBody>
          <a:bodyPr wrap="square" rtlCol="0">
            <a:spAutoFit/>
          </a:bodyPr>
          <a:lstStyle/>
          <a:p>
            <a:pPr algn="ctr"/>
            <a:r>
              <a:rPr lang="it-IT" sz="3200" b="1" dirty="0" smtClean="0"/>
              <a:t>2019</a:t>
            </a:r>
            <a:endParaRPr lang="it-IT" sz="3200" b="1" dirty="0"/>
          </a:p>
        </p:txBody>
      </p:sp>
    </p:spTree>
    <p:extLst>
      <p:ext uri="{BB962C8B-B14F-4D97-AF65-F5344CB8AC3E}">
        <p14:creationId xmlns:p14="http://schemas.microsoft.com/office/powerpoint/2010/main" val="1539440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2001C371-E817-4458-8B89-5CBF75273354}" type="slidenum">
              <a:rPr lang="it-IT" smtClean="0"/>
              <a:t>3</a:t>
            </a:fld>
            <a:endParaRPr lang="it-IT"/>
          </a:p>
        </p:txBody>
      </p:sp>
      <p:pic>
        <p:nvPicPr>
          <p:cNvPr id="5123" name="Picture 3" descr="C:\Users\gualtiero.iacono\Desktop\ff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48" y="-14321"/>
            <a:ext cx="9112889" cy="6855154"/>
          </a:xfrm>
          <a:prstGeom prst="rect">
            <a:avLst/>
          </a:prstGeom>
          <a:noFill/>
          <a:extLst>
            <a:ext uri="{909E8E84-426E-40DD-AFC4-6F175D3DCCD1}">
              <a14:hiddenFill xmlns:a14="http://schemas.microsoft.com/office/drawing/2010/main">
                <a:solidFill>
                  <a:srgbClr val="FFFFFF"/>
                </a:solidFill>
              </a14:hiddenFill>
            </a:ext>
          </a:extLst>
        </p:spPr>
      </p:pic>
      <p:sp>
        <p:nvSpPr>
          <p:cNvPr id="6" name="The Fragile States Index is based on a conflict assessment framework – known as “CAST” – that was developed by FFP nearly a quarter-century ago for assessing the vulnerability of states to collapse. The CAST framework was designed to measure this vulnerability in pre-conflict, active conflict and post-conflict situations, and continues to be used widely by policy makers, field practitioners, and local community networks. The methodology uses both qualitative and quantitative indicators, relies on public source data, and produces quantifiable results.">
            <a:extLst>
              <a:ext uri="{FF2B5EF4-FFF2-40B4-BE49-F238E27FC236}">
                <a16:creationId xmlns:a16="http://schemas.microsoft.com/office/drawing/2014/main" xmlns="" id="{DACEC9F4-8891-44A5-9360-49F16A618E67}"/>
              </a:ext>
            </a:extLst>
          </p:cNvPr>
          <p:cNvSpPr txBox="1"/>
          <p:nvPr/>
        </p:nvSpPr>
        <p:spPr>
          <a:xfrm>
            <a:off x="1374441" y="2978480"/>
            <a:ext cx="6842125" cy="2893100"/>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lnSpc>
                <a:spcPct val="100000"/>
              </a:lnSpc>
              <a:defRPr sz="1200">
                <a:latin typeface="+mj-lt"/>
                <a:ea typeface="+mj-ea"/>
                <a:cs typeface="+mj-cs"/>
                <a:sym typeface="Helvetica"/>
              </a:defRPr>
            </a:lvl1pPr>
          </a:lstStyle>
          <a:p>
            <a:r>
              <a:rPr sz="2600" b="1" dirty="0"/>
              <a:t>The Fragile States Index is based on a conflict assessment framework – known as “CAST” – that was developed by FFP </a:t>
            </a:r>
            <a:r>
              <a:rPr lang="it-IT" sz="2600" b="1" dirty="0" smtClean="0"/>
              <a:t>in </a:t>
            </a:r>
            <a:r>
              <a:rPr lang="it-IT" sz="2600" b="1" dirty="0" err="1" smtClean="0"/>
              <a:t>order</a:t>
            </a:r>
            <a:r>
              <a:rPr lang="it-IT" sz="2600" b="1" dirty="0" smtClean="0"/>
              <a:t> to</a:t>
            </a:r>
            <a:r>
              <a:rPr sz="2600" b="1" dirty="0" smtClean="0"/>
              <a:t> </a:t>
            </a:r>
            <a:r>
              <a:rPr sz="2600" b="1" dirty="0"/>
              <a:t>assessing the vulnerability of states to collapse. The CAST framework was designed to measure this vulnerability in pre-conflict, active conflict and post-conflict </a:t>
            </a:r>
            <a:r>
              <a:rPr sz="2600" b="1" dirty="0" smtClean="0"/>
              <a:t>situations. </a:t>
            </a:r>
            <a:endParaRPr sz="2600" b="1" dirty="0"/>
          </a:p>
        </p:txBody>
      </p:sp>
    </p:spTree>
    <p:extLst>
      <p:ext uri="{BB962C8B-B14F-4D97-AF65-F5344CB8AC3E}">
        <p14:creationId xmlns:p14="http://schemas.microsoft.com/office/powerpoint/2010/main" val="3615809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2001C371-E817-4458-8B89-5CBF75273354}" type="slidenum">
              <a:rPr lang="it-IT" smtClean="0"/>
              <a:t>4</a:t>
            </a:fld>
            <a:endParaRPr lang="it-IT"/>
          </a:p>
        </p:txBody>
      </p:sp>
      <p:pic>
        <p:nvPicPr>
          <p:cNvPr id="1028" name="Picture 4" descr="C:\Users\gualtiero.iacono\Desktop\ponte uma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412777"/>
            <a:ext cx="7935430" cy="46041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995897" y="46365"/>
            <a:ext cx="7454788" cy="646331"/>
          </a:xfrm>
          <a:prstGeom prst="rect">
            <a:avLst/>
          </a:prstGeom>
          <a:noFill/>
          <a:ln w="9525" algn="ctr">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Wingdings" pitchFamily="2" charset="2"/>
              <a:buNone/>
            </a:pP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rPr>
              <a:t>THE PROCESS </a:t>
            </a:r>
          </a:p>
        </p:txBody>
      </p:sp>
      <p:pic>
        <p:nvPicPr>
          <p:cNvPr id="1026" name="Picture 2" descr="C:\Users\gualtiero.iacono\Desktop\debolezz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04" y="1170536"/>
            <a:ext cx="2195736" cy="147005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4"/>
          <p:cNvSpPr>
            <a:spLocks noChangeArrowheads="1"/>
          </p:cNvSpPr>
          <p:nvPr/>
        </p:nvSpPr>
        <p:spPr bwMode="auto">
          <a:xfrm>
            <a:off x="35496" y="764704"/>
            <a:ext cx="3139863" cy="584775"/>
          </a:xfrm>
          <a:prstGeom prst="rect">
            <a:avLst/>
          </a:prstGeom>
          <a:noFill/>
          <a:ln w="9525" algn="ctr">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Wingdings" pitchFamily="2" charset="2"/>
              <a:buNone/>
            </a:pPr>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rPr>
              <a:t>FROM CRISIS</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endParaRPr>
          </a:p>
        </p:txBody>
      </p:sp>
      <p:sp>
        <p:nvSpPr>
          <p:cNvPr id="15" name="Rectangle 4"/>
          <p:cNvSpPr>
            <a:spLocks noChangeArrowheads="1"/>
          </p:cNvSpPr>
          <p:nvPr/>
        </p:nvSpPr>
        <p:spPr bwMode="auto">
          <a:xfrm>
            <a:off x="5876403" y="6156593"/>
            <a:ext cx="3304109" cy="584775"/>
          </a:xfrm>
          <a:prstGeom prst="rect">
            <a:avLst/>
          </a:prstGeom>
          <a:noFill/>
          <a:ln w="9525" algn="ctr">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Wingdings" pitchFamily="2" charset="2"/>
              <a:buNone/>
            </a:pPr>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rPr>
              <a:t>TO STABILITY</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ahoma" pitchFamily="34" charset="0"/>
              <a:cs typeface="Tahoma" pitchFamily="34" charset="0"/>
            </a:endParaRPr>
          </a:p>
        </p:txBody>
      </p:sp>
      <p:pic>
        <p:nvPicPr>
          <p:cNvPr id="1029" name="Picture 5" descr="C:\Users\gualtiero.iacono\Desktop\mur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4725144"/>
            <a:ext cx="2264912" cy="143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952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2001C371-E817-4458-8B89-5CBF75273354}" type="slidenum">
              <a:rPr lang="it-IT" smtClean="0"/>
              <a:t>5</a:t>
            </a:fld>
            <a:endParaRPr lang="it-IT"/>
          </a:p>
        </p:txBody>
      </p:sp>
      <p:sp>
        <p:nvSpPr>
          <p:cNvPr id="22" name="Rectangle 4"/>
          <p:cNvSpPr>
            <a:spLocks noChangeArrowheads="1"/>
          </p:cNvSpPr>
          <p:nvPr/>
        </p:nvSpPr>
        <p:spPr bwMode="auto">
          <a:xfrm>
            <a:off x="0" y="44624"/>
            <a:ext cx="9143999" cy="1077218"/>
          </a:xfrm>
          <a:prstGeom prst="rect">
            <a:avLst/>
          </a:prstGeom>
          <a:noFill/>
          <a:ln w="9525" algn="ctr">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Font typeface="Wingdings" pitchFamily="2" charset="2"/>
              <a:buNone/>
            </a:pPr>
            <a:r>
              <a:rPr lang="en-US" sz="3200" b="1" dirty="0" smtClean="0">
                <a:ln w="11430"/>
                <a:effectLst>
                  <a:outerShdw blurRad="50800" dist="39000" dir="5460000" algn="tl">
                    <a:srgbClr val="000000">
                      <a:alpha val="38000"/>
                    </a:srgbClr>
                  </a:outerShdw>
                </a:effectLst>
                <a:latin typeface="Tahoma" pitchFamily="34" charset="0"/>
                <a:cs typeface="Tahoma" pitchFamily="34" charset="0"/>
              </a:rPr>
              <a:t>PUNTI NODALI PER IL SUCCESSO DELLA STABILIZZAZIONE E RICOSTRUZIONE</a:t>
            </a:r>
            <a:endParaRPr lang="en-US" sz="3200" b="1" dirty="0">
              <a:ln w="11430"/>
              <a:effectLst>
                <a:outerShdw blurRad="50800" dist="39000" dir="5460000" algn="tl">
                  <a:srgbClr val="000000">
                    <a:alpha val="38000"/>
                  </a:srgbClr>
                </a:outerShdw>
              </a:effectLst>
              <a:latin typeface="Tahoma" pitchFamily="34" charset="0"/>
              <a:cs typeface="Tahoma" pitchFamily="34" charset="0"/>
            </a:endParaRPr>
          </a:p>
        </p:txBody>
      </p:sp>
      <p:sp>
        <p:nvSpPr>
          <p:cNvPr id="23" name="Rectangle 3">
            <a:extLst>
              <a:ext uri="{FF2B5EF4-FFF2-40B4-BE49-F238E27FC236}">
                <a16:creationId xmlns:a16="http://schemas.microsoft.com/office/drawing/2014/main" xmlns="" id="{7051E670-BC19-4226-941D-AE2A543E1C9E}"/>
              </a:ext>
            </a:extLst>
          </p:cNvPr>
          <p:cNvSpPr txBox="1">
            <a:spLocks noChangeArrowheads="1"/>
          </p:cNvSpPr>
          <p:nvPr/>
        </p:nvSpPr>
        <p:spPr bwMode="auto">
          <a:xfrm>
            <a:off x="0" y="1497833"/>
            <a:ext cx="9143999" cy="4811487"/>
          </a:xfrm>
          <a:prstGeom prst="rect">
            <a:avLst/>
          </a:prstGeom>
          <a:noFill/>
          <a:ln w="9525">
            <a:noFill/>
            <a:miter lim="800000"/>
            <a:headEnd/>
            <a:tailEnd/>
          </a:ln>
        </p:spPr>
        <p:txBody>
          <a:bodyPr/>
          <a:lstStyle/>
          <a:p>
            <a:pPr marL="342900" indent="-342900">
              <a:lnSpc>
                <a:spcPct val="150000"/>
              </a:lnSpc>
              <a:spcBef>
                <a:spcPct val="20000"/>
              </a:spcBef>
              <a:buFontTx/>
              <a:buChar char="•"/>
              <a:defRPr/>
            </a:pPr>
            <a:r>
              <a:rPr lang="en-US" altLang="zh-CN" sz="2400" b="1" dirty="0" smtClean="0"/>
              <a:t>ATTIVITA’ CENTRATA SULLA POPOLAZIONE LOCALE</a:t>
            </a:r>
            <a:endParaRPr lang="en-US" altLang="zh-CN" sz="2400" dirty="0">
              <a:latin typeface="+mn-lt"/>
              <a:cs typeface="+mn-cs"/>
            </a:endParaRPr>
          </a:p>
          <a:p>
            <a:pPr marL="342900" indent="-342900">
              <a:lnSpc>
                <a:spcPct val="150000"/>
              </a:lnSpc>
              <a:spcBef>
                <a:spcPct val="20000"/>
              </a:spcBef>
              <a:buFontTx/>
              <a:buChar char="•"/>
              <a:defRPr/>
            </a:pPr>
            <a:r>
              <a:rPr lang="en-US" altLang="zh-CN" sz="2400" b="1" dirty="0" smtClean="0"/>
              <a:t>APPROCCIO </a:t>
            </a:r>
            <a:r>
              <a:rPr lang="en-US" altLang="zh-CN" sz="2400" b="1" dirty="0" smtClean="0">
                <a:latin typeface="+mn-lt"/>
              </a:rPr>
              <a:t>IMMANCABILMENTE CULTURALE</a:t>
            </a:r>
            <a:endParaRPr lang="en-US" altLang="zh-CN" sz="2400" i="1" dirty="0">
              <a:latin typeface="+mn-lt"/>
            </a:endParaRPr>
          </a:p>
          <a:p>
            <a:pPr marL="342900" indent="-342900">
              <a:lnSpc>
                <a:spcPct val="150000"/>
              </a:lnSpc>
              <a:spcBef>
                <a:spcPct val="20000"/>
              </a:spcBef>
              <a:buFontTx/>
              <a:buChar char="•"/>
              <a:defRPr/>
            </a:pPr>
            <a:r>
              <a:rPr lang="en-US" altLang="zh-CN" sz="2400" b="1" dirty="0" smtClean="0">
                <a:latin typeface="+mn-lt"/>
              </a:rPr>
              <a:t>GRANDE CAPACITA’ DI ADATTAMENTO</a:t>
            </a:r>
            <a:endParaRPr lang="en-US" altLang="zh-CN" sz="2400" i="1" dirty="0">
              <a:latin typeface="+mn-lt"/>
            </a:endParaRPr>
          </a:p>
          <a:p>
            <a:pPr marL="342900" indent="-342900">
              <a:lnSpc>
                <a:spcPct val="150000"/>
              </a:lnSpc>
              <a:spcBef>
                <a:spcPct val="20000"/>
              </a:spcBef>
              <a:buFontTx/>
              <a:buChar char="•"/>
              <a:defRPr/>
            </a:pPr>
            <a:r>
              <a:rPr lang="en-US" altLang="zh-CN" sz="2400" b="1" dirty="0" smtClean="0">
                <a:latin typeface="+mn-lt"/>
              </a:rPr>
              <a:t>PROGETTUALITA’ A LUNGO TERMINE</a:t>
            </a:r>
          </a:p>
          <a:p>
            <a:pPr marL="342900" indent="-342900">
              <a:lnSpc>
                <a:spcPct val="150000"/>
              </a:lnSpc>
              <a:spcBef>
                <a:spcPct val="20000"/>
              </a:spcBef>
              <a:buFontTx/>
              <a:buChar char="•"/>
              <a:defRPr/>
            </a:pPr>
            <a:r>
              <a:rPr lang="en-US" altLang="zh-CN" sz="2400" b="1" dirty="0" smtClean="0"/>
              <a:t>INVESTIMENTO DI RISORSE ANCHE FINANZIARIE PER SOSTENIBILITA’</a:t>
            </a:r>
            <a:endParaRPr lang="en-US" altLang="zh-CN" sz="2400" dirty="0">
              <a:latin typeface="+mn-lt"/>
            </a:endParaRPr>
          </a:p>
          <a:p>
            <a:pPr marL="342900" indent="-342900">
              <a:lnSpc>
                <a:spcPct val="150000"/>
              </a:lnSpc>
              <a:spcBef>
                <a:spcPct val="20000"/>
              </a:spcBef>
              <a:buFontTx/>
              <a:buChar char="•"/>
              <a:defRPr/>
            </a:pPr>
            <a:r>
              <a:rPr lang="en-US" altLang="zh-CN" sz="2400" b="1" dirty="0" smtClean="0">
                <a:latin typeface="+mn-lt"/>
              </a:rPr>
              <a:t>PIANIFICAZIONE, VERIFICA RISULTATI, CORREZIONE SCOSTAMENTO</a:t>
            </a:r>
            <a:endParaRPr lang="en-US" altLang="zh-CN" sz="2400" i="1" dirty="0">
              <a:latin typeface="+mn-lt"/>
            </a:endParaRPr>
          </a:p>
          <a:p>
            <a:pPr marL="342900" indent="-342900">
              <a:lnSpc>
                <a:spcPct val="150000"/>
              </a:lnSpc>
              <a:spcBef>
                <a:spcPct val="20000"/>
              </a:spcBef>
              <a:buFontTx/>
              <a:buChar char="•"/>
              <a:defRPr/>
            </a:pPr>
            <a:r>
              <a:rPr lang="en-US" altLang="zh-CN" sz="2400" b="1" dirty="0" smtClean="0">
                <a:latin typeface="+mn-lt"/>
                <a:cs typeface="+mn-cs"/>
              </a:rPr>
              <a:t>COMUNIONE DI INTENTI E SCOPI </a:t>
            </a:r>
          </a:p>
          <a:p>
            <a:pPr marL="342900" indent="-342900">
              <a:lnSpc>
                <a:spcPct val="150000"/>
              </a:lnSpc>
              <a:spcBef>
                <a:spcPct val="20000"/>
              </a:spcBef>
              <a:buFontTx/>
              <a:buChar char="•"/>
              <a:defRPr/>
            </a:pPr>
            <a:r>
              <a:rPr lang="en-US" altLang="zh-CN" sz="2400" b="1" dirty="0" smtClean="0"/>
              <a:t>VITALE COOPERAZIONE CIVILE – MILITARE E ASSETS LOCALI</a:t>
            </a:r>
            <a:endParaRPr lang="en-US" altLang="zh-CN" sz="2400" i="1" dirty="0">
              <a:latin typeface="+mn-lt"/>
              <a:cs typeface="+mn-cs"/>
            </a:endParaRPr>
          </a:p>
        </p:txBody>
      </p:sp>
    </p:spTree>
    <p:extLst>
      <p:ext uri="{BB962C8B-B14F-4D97-AF65-F5344CB8AC3E}">
        <p14:creationId xmlns:p14="http://schemas.microsoft.com/office/powerpoint/2010/main" val="72814278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4593</TotalTime>
  <Words>143</Words>
  <Application>Microsoft Office PowerPoint</Application>
  <PresentationFormat>Presentazione su schermo (4:3)</PresentationFormat>
  <Paragraphs>29</Paragraphs>
  <Slides>5</Slides>
  <Notes>4</Notes>
  <HiddenSlides>0</HiddenSlides>
  <MMClips>0</MMClips>
  <ScaleCrop>false</ScaleCrop>
  <HeadingPairs>
    <vt:vector size="4" baseType="variant">
      <vt:variant>
        <vt:lpstr>Tema</vt:lpstr>
      </vt:variant>
      <vt:variant>
        <vt:i4>1</vt:i4>
      </vt:variant>
      <vt:variant>
        <vt:lpstr>Titoli diapositive</vt:lpstr>
      </vt:variant>
      <vt:variant>
        <vt:i4>5</vt:i4>
      </vt:variant>
    </vt:vector>
  </HeadingPairs>
  <TitlesOfParts>
    <vt:vector size="6"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CENTRO ALTI STUDI PER LA DIFESA</dc:title>
  <dc:creator>Cutropia, Gen. B. carmelo - CASD</dc:creator>
  <cp:lastModifiedBy>gualtiero.iacono</cp:lastModifiedBy>
  <cp:revision>329</cp:revision>
  <cp:lastPrinted>2019-03-26T07:54:13Z</cp:lastPrinted>
  <dcterms:created xsi:type="dcterms:W3CDTF">2013-04-24T07:39:53Z</dcterms:created>
  <dcterms:modified xsi:type="dcterms:W3CDTF">2020-04-27T20:40:12Z</dcterms:modified>
</cp:coreProperties>
</file>